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450" r:id="rId2"/>
    <p:sldId id="486" r:id="rId3"/>
    <p:sldId id="1117" r:id="rId4"/>
    <p:sldId id="1120" r:id="rId5"/>
    <p:sldId id="1119" r:id="rId6"/>
    <p:sldId id="1099" r:id="rId7"/>
    <p:sldId id="1100" r:id="rId8"/>
    <p:sldId id="1101" r:id="rId9"/>
    <p:sldId id="1109" r:id="rId10"/>
    <p:sldId id="1122" r:id="rId11"/>
    <p:sldId id="1121" r:id="rId12"/>
    <p:sldId id="1112" r:id="rId13"/>
    <p:sldId id="1123" r:id="rId14"/>
    <p:sldId id="1098" r:id="rId15"/>
    <p:sldId id="1118" r:id="rId16"/>
    <p:sldId id="1114" r:id="rId17"/>
    <p:sldId id="1124" r:id="rId18"/>
    <p:sldId id="1115" r:id="rId19"/>
    <p:sldId id="1102" r:id="rId20"/>
    <p:sldId id="1103" r:id="rId21"/>
    <p:sldId id="1104" r:id="rId22"/>
    <p:sldId id="1105" r:id="rId23"/>
    <p:sldId id="1106" r:id="rId24"/>
    <p:sldId id="1107" r:id="rId25"/>
    <p:sldId id="1108" r:id="rId26"/>
  </p:sldIdLst>
  <p:sldSz cx="12192000" cy="6858000"/>
  <p:notesSz cx="6807200" cy="9939338"/>
  <p:embeddedFontLst>
    <p:embeddedFont>
      <p:font typeface="ＭＳ Ｐゴシック" panose="020B0600070205080204" pitchFamily="34" charset="-128"/>
      <p:regular r:id="rId29"/>
    </p:embeddedFont>
    <p:embeddedFont>
      <p:font typeface="HY견고딕" panose="02030600000101010101" pitchFamily="18" charset="-127"/>
      <p:regular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나눔고딕" panose="020D0604000000000000" pitchFamily="50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18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1" algn="l" defTabSz="91418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84" algn="l" defTabSz="91418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76" algn="l" defTabSz="91418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65" algn="l" defTabSz="91418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58" algn="l" defTabSz="91418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50" algn="l" defTabSz="91418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40" algn="l" defTabSz="91418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33" algn="l" defTabSz="91418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제훈" initials="이" lastIdx="1" clrIdx="0">
    <p:extLst>
      <p:ext uri="{19B8F6BF-5375-455C-9EA6-DF929625EA0E}">
        <p15:presenceInfo xmlns:p15="http://schemas.microsoft.com/office/powerpoint/2012/main" userId="S::alphalee@unist.ac.kr::e454592a-575e-455b-a03d-05d31477a92f" providerId="AD"/>
      </p:ext>
    </p:extLst>
  </p:cmAuthor>
  <p:cmAuthor id="2" name="최규민" initials="최" lastIdx="1" clrIdx="1">
    <p:extLst>
      <p:ext uri="{19B8F6BF-5375-455C-9EA6-DF929625EA0E}">
        <p15:presenceInfo xmlns:p15="http://schemas.microsoft.com/office/powerpoint/2012/main" userId="최규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E1"/>
    <a:srgbClr val="C54911"/>
    <a:srgbClr val="FF0000"/>
    <a:srgbClr val="E3BBC6"/>
    <a:srgbClr val="5CB525"/>
    <a:srgbClr val="DFDBEF"/>
    <a:srgbClr val="FE2121"/>
    <a:srgbClr val="BBE0E3"/>
    <a:srgbClr val="F18859"/>
    <a:srgbClr val="E2B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5" autoAdjust="0"/>
    <p:restoredTop sz="81675" autoAdjust="0"/>
  </p:normalViewPr>
  <p:slideViewPr>
    <p:cSldViewPr snapToGrid="0" snapToObjects="1">
      <p:cViewPr varScale="1">
        <p:scale>
          <a:sx n="67" d="100"/>
          <a:sy n="67" d="100"/>
        </p:scale>
        <p:origin x="1109" y="5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40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2C9F5DF-A5CE-4A37-AA20-C84768FCA2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65E0F9-88A9-448B-AACC-A48A2E537C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9E478-C968-4F9F-A1C1-FEC9BD16B931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8E130F-F0BC-4507-A252-F909BB73B8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AAECF8-DA57-4F4A-BFBA-6CA5648F99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62332-11DE-4C5E-ADC6-2537C182E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0133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D3765-DBF7-4037-AEF3-E74D529FA9DC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D1BF1-8DF1-4904-8FBE-32789AAE2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39749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115" rtl="0" eaLnBrk="1" latinLnBrk="1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558" algn="l" defTabSz="457115" rtl="0" eaLnBrk="1" latinLnBrk="1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115" algn="l" defTabSz="457115" rtl="0" eaLnBrk="1" latinLnBrk="1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672" algn="l" defTabSz="457115" rtl="0" eaLnBrk="1" latinLnBrk="1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229" algn="l" defTabSz="457115" rtl="0" eaLnBrk="1" latinLnBrk="1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2785" algn="l" defTabSz="457115" rtl="0" eaLnBrk="1" latinLnBrk="1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344" algn="l" defTabSz="457115" rtl="0" eaLnBrk="1" latinLnBrk="1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599900" algn="l" defTabSz="457115" rtl="0" eaLnBrk="1" latinLnBrk="1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457" algn="l" defTabSz="457115" rtl="0" eaLnBrk="1" latinLnBrk="1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3013"/>
            <a:ext cx="5962650" cy="33543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904F799-E4C5-4A07-AEE9-476D5757DEDD}" type="slidenum">
              <a:rPr lang="en-US" altLang="ko-KR" smtClean="0">
                <a:cs typeface="Arial" charset="0"/>
              </a:rPr>
              <a:pPr/>
              <a:t>1</a:t>
            </a:fld>
            <a:endParaRPr lang="en-US" altLang="ko-KR">
              <a:cs typeface="Arial" charset="0"/>
            </a:endParaRPr>
          </a:p>
        </p:txBody>
      </p:sp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A47ACDE-0981-44E2-AD59-CAAE4B1A550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38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74736-8A3A-5504-D5F2-BE64114F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A0BD24-A8EC-CFA9-3A00-EED29BAB2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54817D-B422-AD11-55B0-1D32F78D5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52A96E2-9877-315F-2C65-5CD2BB0AA29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A5A1CC-D57F-645B-72F7-8CC84AA6F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786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EF6E-0F9C-4BAA-126C-F862315FB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BAE661-77C4-1CF5-6DF4-F359F82BC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AF2693-FA01-B291-5AB7-1EEAA373A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2C437BEC-9893-1B06-EDA7-3F287A52E05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3C43F1-C967-1EE8-76AF-9C7511643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47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78310-656E-7CD0-A3A6-BDB11BF9E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E51AC4-DCA1-268C-B4DD-F52E0F914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EA0836-44D2-1EC1-D8B8-3CBC0BC75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FFFA312D-DD6F-B940-5F63-CDAA70868B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7B38DB-85A6-4E0C-A9F4-12AFA3C15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70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FCFF3-44F3-D4E8-D8BB-0DC10CFC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BDC92F-BB14-841A-F8C2-E4367B247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18C9D-B143-D65B-50D6-E8354EDB2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4335803C-6F9A-460F-9B1A-76305101C44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EF263-2324-3E43-1440-D97BF758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25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DB431-6989-8658-DBE9-DCFF1CBCE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31F4BF-AA9B-29A3-F67E-971A213C4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B8265-8564-7A57-51FA-B6CA1683B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54C92351-06CD-7C09-4399-5D1EFEAC1DC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D7D69-DAAC-CCB6-C955-EA3DFE8C2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58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0B58-8E07-E190-78D4-E38676E52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51693B-6FB9-AEA9-90A4-DD8F26493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6E22C9-FFB5-9EB4-DA18-106E355F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E33BDA45-B722-99A3-FEED-09BA20AE47C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4328A-A8CF-7562-56C7-DDF2F4A7B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64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C8387-DF6A-4C89-D7AC-7CBA32D41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EC60F6-4B9C-F2DA-FCEE-DDE4B066D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22582A-E824-3576-C288-8090F2025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D27E948D-EF17-09F9-B860-03A23493D7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5A71CD-C02D-7C86-6F9D-2AF5BBEE2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72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2B412-6175-E9A0-D628-7D64AE35F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350D53-BC00-B87E-89ED-AD5E6EA82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595457-3BE4-DAE1-71EF-56FDAFB21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7A3038F9-D0FF-C396-5385-3BCB7F47345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8C6444-7196-AEA9-BA26-8118F1E4B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145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D4538-F9AD-76D8-E555-463F7BD8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90011B-5FC1-DAD2-43AD-B953F9277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5FF594-5A09-D622-1A10-156A72D75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25858072-BFA5-9772-90C6-EB3726F1F27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3190F-1D96-70F0-A719-5CBE1771C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60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45772-A547-8EB3-AB9D-15037BCBF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E2E386-C928-A5A6-157A-F8DD26406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DB3910-3B0A-E9E0-3C28-8A39C68E5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61EC063-48C9-35F8-6F7A-63D2BAD6852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4A01B3-33C9-C5DE-C468-1FB811626E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3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826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C077B-96A9-A663-67AC-CC3E268C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ACCDD2-844B-5626-4D6F-A2BD59A0D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0652BA-8FA4-03C7-BB88-FAD831F9F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A07C214B-C5B5-CC09-57ED-189AF66E4A3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F9B451-8D3B-D7D9-DAD6-80A6F30718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95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4C43-3DCC-2940-A51A-05C7D76BB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A57EFD-32D6-DFC7-47B9-029337AC7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A16B6F-6BA0-2E62-E904-E7AB3CC7D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944A65E6-3D1F-71A1-721C-7DFCE7108A7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DAFE27-B387-6FE4-7A6F-12DE9F295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82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F7D93-5FFE-E017-5B26-F9A8D3F51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A168C5-BC8F-F10C-C507-D90A0F9CE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899378-A228-48A8-44B5-A12CBF345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E8AB7EDE-12A8-C43C-B6D3-FEE3F146613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BD06F-6A33-0C04-8D92-CDA6A9FCC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394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293D-487F-115F-721E-2D5BACD9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88CAE1-C0ED-5D59-0D3C-985118FF1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A96C05-15D1-BFC5-B274-B1C8D9058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813EF7C-A49E-87C6-4A2F-1567F789B3B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E21F08-2814-EF51-7750-B0D1370C1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14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4FF9-0A48-04DC-011F-EE45D0ECE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611D33-496F-6CAD-FFE3-99AA7A913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DA07D2-1E3B-337E-EAAC-F62FAF0B4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A4A947A2-EC3A-E993-B712-242F35DA35C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6F580D-4068-348B-9E70-5172BB17A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712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ADD62-AD7B-031D-F39D-4B62604C6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F77E70-08A7-66E9-D4E4-50B1AC909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7D2B2-92A8-41BF-3FC0-9E45ACE0E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2D78D58B-F07E-6902-F109-612BFCC2E03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194EA0-0B9F-4B63-E8AD-C0A500D7C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68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0C2-64E6-087A-E9F6-B43726B6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619F6A-9ED3-8D66-F4D5-BB4D38799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DDB111-FD81-E70D-79A4-77983AC34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1. Requests are sent</a:t>
            </a:r>
            <a:r>
              <a:rPr lang="en-US" altLang="ko-KR" dirty="0"/>
              <a:t>: Front-end(trace</a:t>
            </a:r>
            <a:r>
              <a:rPr lang="ko-KR" altLang="en-US" dirty="0"/>
              <a:t> </a:t>
            </a:r>
            <a:r>
              <a:rPr lang="en-US" altLang="ko-KR" dirty="0"/>
              <a:t>file)</a:t>
            </a:r>
            <a:r>
              <a:rPr lang="ko-KR" altLang="en-US" dirty="0"/>
              <a:t>에서 메모리 </a:t>
            </a:r>
            <a:r>
              <a:rPr lang="en-US" altLang="ko-KR" dirty="0"/>
              <a:t>Request</a:t>
            </a:r>
            <a:r>
              <a:rPr lang="ko-KR" altLang="en-US" dirty="0"/>
              <a:t>를 보냄</a:t>
            </a:r>
            <a:endParaRPr lang="en-US" altLang="ko-KR" dirty="0"/>
          </a:p>
          <a:p>
            <a:r>
              <a:rPr lang="en-US" altLang="ko-KR" b="1" dirty="0"/>
              <a:t>2. Memory Addresses are Mapped</a:t>
            </a:r>
            <a:r>
              <a:rPr lang="en-US" altLang="ko-KR" dirty="0"/>
              <a:t>: Address Mapper</a:t>
            </a:r>
            <a:r>
              <a:rPr lang="ko-KR" altLang="en-US" dirty="0"/>
              <a:t>가 </a:t>
            </a:r>
            <a:r>
              <a:rPr lang="en-US" altLang="ko-KR" dirty="0"/>
              <a:t>Request Address</a:t>
            </a:r>
            <a:r>
              <a:rPr lang="ko-KR" altLang="en-US" dirty="0"/>
              <a:t>를 </a:t>
            </a:r>
            <a:r>
              <a:rPr lang="en-US" altLang="ko-KR" dirty="0"/>
              <a:t>DRAM </a:t>
            </a:r>
            <a:r>
              <a:rPr lang="ko-KR" altLang="en-US" dirty="0"/>
              <a:t>구조에 맞게 변환</a:t>
            </a:r>
            <a:endParaRPr lang="en-US" altLang="ko-KR" dirty="0"/>
          </a:p>
          <a:p>
            <a:r>
              <a:rPr lang="en-US" altLang="ko-KR" b="1" dirty="0"/>
              <a:t>3. Enqueue</a:t>
            </a:r>
            <a:r>
              <a:rPr lang="en-US" altLang="ko-KR" dirty="0"/>
              <a:t>: DRAM </a:t>
            </a:r>
            <a:r>
              <a:rPr lang="en-US" altLang="ko-KR" dirty="0" err="1"/>
              <a:t>Ctrlr</a:t>
            </a:r>
            <a:r>
              <a:rPr lang="ko-KR" altLang="en-US" dirty="0"/>
              <a:t>의 </a:t>
            </a:r>
            <a:r>
              <a:rPr lang="en-US" altLang="ko-KR" dirty="0"/>
              <a:t>Buffer</a:t>
            </a:r>
            <a:r>
              <a:rPr lang="ko-KR" altLang="en-US" dirty="0"/>
              <a:t>에 </a:t>
            </a:r>
            <a:r>
              <a:rPr lang="en-US" altLang="ko-KR" dirty="0"/>
              <a:t>Request</a:t>
            </a:r>
            <a:r>
              <a:rPr lang="ko-KR" altLang="en-US" dirty="0"/>
              <a:t>를 넣음</a:t>
            </a:r>
            <a:endParaRPr lang="en-US" altLang="ko-KR" dirty="0"/>
          </a:p>
          <a:p>
            <a:r>
              <a:rPr lang="en-US" altLang="ko-KR" b="1" dirty="0"/>
              <a:t>4. DRAM </a:t>
            </a:r>
            <a:r>
              <a:rPr lang="en-US" altLang="ko-KR" b="1" dirty="0" err="1"/>
              <a:t>Ctrlr</a:t>
            </a:r>
            <a:r>
              <a:rPr lang="en-US" altLang="ko-KR" b="1" dirty="0"/>
              <a:t> - </a:t>
            </a:r>
            <a:r>
              <a:rPr lang="en-US" altLang="ko-KR" dirty="0"/>
              <a:t>Ticking Refresh Manager: </a:t>
            </a:r>
            <a:r>
              <a:rPr lang="en-US" altLang="ko-KR" dirty="0" err="1"/>
              <a:t>Ctrlr</a:t>
            </a:r>
            <a:r>
              <a:rPr lang="ko-KR" altLang="en-US" dirty="0"/>
              <a:t>가 </a:t>
            </a:r>
            <a:r>
              <a:rPr lang="en-US" altLang="ko-KR" dirty="0"/>
              <a:t>Refresh Manager</a:t>
            </a:r>
            <a:r>
              <a:rPr lang="ko-KR" altLang="en-US" dirty="0"/>
              <a:t>를 호출해 </a:t>
            </a:r>
            <a:r>
              <a:rPr lang="en-US" altLang="ko-KR" dirty="0"/>
              <a:t>high-priority maintenance request(ex.</a:t>
            </a:r>
            <a:r>
              <a:rPr lang="ko-KR" altLang="en-US" dirty="0"/>
              <a:t> </a:t>
            </a:r>
            <a:r>
              <a:rPr lang="en-US" altLang="ko-KR" dirty="0"/>
              <a:t>Refresh)</a:t>
            </a:r>
            <a:r>
              <a:rPr lang="ko-KR" altLang="en-US" dirty="0"/>
              <a:t>을 추가</a:t>
            </a:r>
            <a:endParaRPr lang="en-US" altLang="ko-KR" dirty="0"/>
          </a:p>
          <a:p>
            <a:r>
              <a:rPr lang="en-US" altLang="ko-KR" b="1" dirty="0"/>
              <a:t>5. DRAM </a:t>
            </a:r>
            <a:r>
              <a:rPr lang="en-US" altLang="ko-KR" b="1" dirty="0" err="1"/>
              <a:t>Ctrlr</a:t>
            </a:r>
            <a:r>
              <a:rPr lang="en-US" altLang="ko-KR" b="1" dirty="0"/>
              <a:t> - Request Scheduling</a:t>
            </a:r>
            <a:r>
              <a:rPr lang="en-US" altLang="ko-KR" dirty="0"/>
              <a:t>: Request Scheduler</a:t>
            </a:r>
            <a:r>
              <a:rPr lang="ko-KR" altLang="en-US" dirty="0"/>
              <a:t>에게 최적의 </a:t>
            </a:r>
            <a:r>
              <a:rPr lang="en-US" altLang="ko-KR" dirty="0"/>
              <a:t>Request</a:t>
            </a:r>
            <a:r>
              <a:rPr lang="ko-KR" altLang="en-US" dirty="0"/>
              <a:t>을 선택하라고 요청</a:t>
            </a:r>
            <a:endParaRPr lang="en-US" altLang="ko-KR" dirty="0"/>
          </a:p>
          <a:p>
            <a:r>
              <a:rPr lang="en-US" altLang="ko-KR" b="1" dirty="0"/>
              <a:t>6. DRAM Device</a:t>
            </a:r>
            <a:r>
              <a:rPr lang="ko-KR" altLang="en-US" b="1" dirty="0"/>
              <a:t>가 </a:t>
            </a:r>
            <a:r>
              <a:rPr lang="en-US" altLang="ko-KR" b="1" dirty="0"/>
              <a:t>Request </a:t>
            </a:r>
            <a:r>
              <a:rPr lang="ko-KR" altLang="en-US" b="1" dirty="0"/>
              <a:t>확인</a:t>
            </a:r>
            <a:r>
              <a:rPr lang="en-US" altLang="ko-KR" dirty="0"/>
              <a:t>: Scheduler</a:t>
            </a:r>
            <a:r>
              <a:rPr lang="ko-KR" altLang="en-US" dirty="0"/>
              <a:t>가 </a:t>
            </a:r>
            <a:r>
              <a:rPr lang="en-US" altLang="ko-KR" dirty="0"/>
              <a:t>DRAM Device Model</a:t>
            </a:r>
            <a:r>
              <a:rPr lang="ko-KR" altLang="en-US" dirty="0"/>
              <a:t>을 참조해 적합한 </a:t>
            </a:r>
            <a:r>
              <a:rPr lang="en-US" altLang="ko-KR" dirty="0"/>
              <a:t>Command</a:t>
            </a:r>
            <a:r>
              <a:rPr lang="ko-KR" altLang="en-US" dirty="0"/>
              <a:t>를 </a:t>
            </a:r>
            <a:r>
              <a:rPr lang="en-US" altLang="ko-KR" dirty="0"/>
              <a:t>Decode</a:t>
            </a:r>
          </a:p>
          <a:p>
            <a:r>
              <a:rPr lang="en-US" altLang="ko-KR" b="1" dirty="0"/>
              <a:t>7. Issue Command</a:t>
            </a:r>
            <a:r>
              <a:rPr lang="en-US" altLang="ko-KR" dirty="0"/>
              <a:t>: DRAM </a:t>
            </a:r>
            <a:r>
              <a:rPr lang="en-US" altLang="ko-KR" dirty="0" err="1"/>
              <a:t>Ctrlr</a:t>
            </a:r>
            <a:r>
              <a:rPr lang="ko-KR" altLang="en-US" dirty="0"/>
              <a:t>가 </a:t>
            </a:r>
            <a:r>
              <a:rPr lang="en-US" altLang="ko-KR" dirty="0"/>
              <a:t>DRAM Command</a:t>
            </a:r>
            <a:r>
              <a:rPr lang="ko-KR" altLang="en-US" dirty="0"/>
              <a:t>를 보냄</a:t>
            </a:r>
            <a:endParaRPr lang="en-US" altLang="ko-KR" dirty="0"/>
          </a:p>
          <a:p>
            <a:r>
              <a:rPr lang="en-US" altLang="ko-KR" b="1" dirty="0"/>
              <a:t>8. Updates the behavior and timing information: </a:t>
            </a:r>
            <a:r>
              <a:rPr lang="en-US" altLang="ko-KR" dirty="0"/>
              <a:t>DRAM Command Issue</a:t>
            </a:r>
            <a:r>
              <a:rPr lang="ko-KR" altLang="en-US" dirty="0"/>
              <a:t>시 </a:t>
            </a:r>
            <a:r>
              <a:rPr lang="en-US" altLang="ko-KR" dirty="0"/>
              <a:t>State &amp; Timing</a:t>
            </a:r>
            <a:r>
              <a:rPr lang="ko-KR" altLang="en-US" dirty="0"/>
              <a:t>이 </a:t>
            </a:r>
            <a:r>
              <a:rPr lang="en-US" altLang="ko-KR" dirty="0"/>
              <a:t>Update</a:t>
            </a:r>
            <a:endParaRPr lang="en-US" altLang="ko-KR" b="1" dirty="0"/>
          </a:p>
          <a:p>
            <a:r>
              <a:rPr lang="en-US" altLang="ko-KR" b="1" dirty="0"/>
              <a:t>9. Notify the frontend</a:t>
            </a:r>
            <a:r>
              <a:rPr lang="en-US" altLang="ko-KR" dirty="0"/>
              <a:t>: Memory Request</a:t>
            </a:r>
            <a:r>
              <a:rPr lang="ko-KR" altLang="en-US" dirty="0"/>
              <a:t>가 끝나면 </a:t>
            </a:r>
            <a:r>
              <a:rPr lang="en-US" altLang="ko-KR" dirty="0"/>
              <a:t>callback</a:t>
            </a:r>
            <a:r>
              <a:rPr lang="ko-KR" altLang="en-US" dirty="0"/>
              <a:t>으로 </a:t>
            </a:r>
            <a:r>
              <a:rPr lang="en-US" altLang="ko-KR" dirty="0"/>
              <a:t>frontend</a:t>
            </a:r>
            <a:r>
              <a:rPr lang="ko-KR" altLang="en-US" dirty="0"/>
              <a:t>에 알림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D64DBE6-2FC3-9383-D995-38595DAF19E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669FB4-AE31-4971-DEF4-F32B1869B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FC4C5-8DA5-4632-1095-992599B4B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544F91-8F8A-6761-D543-2DFBE8B96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1C0157-138C-E156-6320-6FDCFE8DA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F391C314-D3E4-5C14-E179-64DFC090B6C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B19481-C1DC-66D9-40A4-F755664CA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646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D3DF-8D7C-BFC9-1B43-B7EB56EC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1CA270-4DEB-14F5-14F6-7FC29718C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7A02CB-0684-EA09-7D04-DC947409F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C95F423-3A92-E016-95CE-13E17E18A14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C19E86-A54D-9445-80F1-F1D85BE5F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915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F9DF-B656-6D3F-3315-ABD419B0D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2B9E16-2DDF-C74B-5454-013B48F57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16CA59-A8C5-4CC0-07A6-F1543A8B5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D6AD1CD-5234-19C1-E5D4-27CD6516343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E91B9E-38B5-E428-A3A9-D070EBD3D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128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EABB0-4F0F-6B00-B526-E80267148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759155-80FF-6E42-E6EA-243794F9A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C5AE50-19C5-6FF1-534C-FACA71D4A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3D25FE6-70B0-FE38-27FE-0574679134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FB3253-7834-1364-EF1B-AA47EE8BE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252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B0693-BDDB-7A08-D1DB-044757127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FC1BA1-F723-4882-9D24-5A5855A15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2D736D-7BBD-046F-B97D-9166FBCA9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DE033C1-DF96-3E49-0B1D-E246AA5BC4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062234-5934-EA4A-4C21-DB9E88FF2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7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AD70-C4D3-920C-9125-E4841B357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1228FE-F506-28B3-DD9C-DCB10CF07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4A9E8A-0039-620A-2694-50140818E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26F3FE0-E8D4-1AA3-B265-C4BEBD2BB0A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BD01F3-7C03-E249-DEA8-CB87F3087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D1BF1-8DF1-4904-8FBE-32789AAE2F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10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7">
            <a:extLst>
              <a:ext uri="{FF2B5EF4-FFF2-40B4-BE49-F238E27FC236}">
                <a16:creationId xmlns:a16="http://schemas.microsoft.com/office/drawing/2014/main" id="{81BE489A-6149-47FE-8FEB-CB068BC941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799015"/>
            <a:ext cx="12192000" cy="71439"/>
          </a:xfrm>
          <a:prstGeom prst="rect">
            <a:avLst/>
          </a:prstGeom>
          <a:gradFill>
            <a:gsLst>
              <a:gs pos="0">
                <a:srgbClr val="1CCFC9"/>
              </a:gs>
              <a:gs pos="50000">
                <a:srgbClr val="002856"/>
              </a:gs>
              <a:gs pos="100000">
                <a:srgbClr val="1CCF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3600" dirty="0">
              <a:solidFill>
                <a:srgbClr val="224EA2"/>
              </a:solidFill>
              <a:ea typeface="+mn-ea"/>
              <a:cs typeface="Arial" charset="0"/>
            </a:endParaRPr>
          </a:p>
        </p:txBody>
      </p:sp>
      <p:sp>
        <p:nvSpPr>
          <p:cNvPr id="4" name="Text Box 54"/>
          <p:cNvSpPr txBox="1">
            <a:spLocks noChangeArrowheads="1"/>
          </p:cNvSpPr>
          <p:nvPr/>
        </p:nvSpPr>
        <p:spPr bwMode="auto">
          <a:xfrm>
            <a:off x="6381452" y="4982976"/>
            <a:ext cx="5664200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altLang="ko-KR" sz="2200" b="1" i="1" dirty="0">
                <a:solidFill>
                  <a:srgbClr val="002856"/>
                </a:solidFill>
                <a:latin typeface="Verdana" pitchFamily="34" charset="0"/>
                <a:ea typeface="+mn-ea"/>
                <a:cs typeface="Arial" charset="0"/>
              </a:rPr>
              <a:t>Intelligent System</a:t>
            </a:r>
          </a:p>
          <a:p>
            <a:pPr algn="r">
              <a:spcBef>
                <a:spcPct val="50000"/>
              </a:spcBef>
              <a:defRPr/>
            </a:pPr>
            <a:r>
              <a:rPr lang="en-US" altLang="ko-KR" sz="2200" b="1" i="1" dirty="0">
                <a:solidFill>
                  <a:srgbClr val="002856"/>
                </a:solidFill>
                <a:latin typeface="Verdana" pitchFamily="34" charset="0"/>
                <a:ea typeface="+mn-ea"/>
                <a:cs typeface="Arial" charset="0"/>
              </a:rPr>
              <a:t> Laboratory</a:t>
            </a:r>
          </a:p>
        </p:txBody>
      </p:sp>
      <p:sp>
        <p:nvSpPr>
          <p:cNvPr id="6" name="Rectangle 57"/>
          <p:cNvSpPr>
            <a:spLocks noChangeArrowheads="1"/>
          </p:cNvSpPr>
          <p:nvPr/>
        </p:nvSpPr>
        <p:spPr bwMode="auto">
          <a:xfrm>
            <a:off x="0" y="1628777"/>
            <a:ext cx="12192000" cy="71439"/>
          </a:xfrm>
          <a:prstGeom prst="rect">
            <a:avLst/>
          </a:prstGeom>
          <a:gradFill>
            <a:gsLst>
              <a:gs pos="0">
                <a:srgbClr val="1CCFC9"/>
              </a:gs>
              <a:gs pos="50000">
                <a:srgbClr val="002856"/>
              </a:gs>
              <a:gs pos="100000">
                <a:srgbClr val="1CCF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3600" dirty="0">
              <a:solidFill>
                <a:srgbClr val="224EA2"/>
              </a:solidFill>
              <a:ea typeface="+mn-ea"/>
              <a:cs typeface="Arial" charset="0"/>
            </a:endParaRPr>
          </a:p>
        </p:txBody>
      </p:sp>
      <p:sp>
        <p:nvSpPr>
          <p:cNvPr id="8" name="Text Box 66"/>
          <p:cNvSpPr txBox="1">
            <a:spLocks noChangeArrowheads="1"/>
          </p:cNvSpPr>
          <p:nvPr/>
        </p:nvSpPr>
        <p:spPr bwMode="auto">
          <a:xfrm>
            <a:off x="527053" y="1844676"/>
            <a:ext cx="111379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ko-KR" altLang="ko-KR" sz="400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188" name="Rectangle 68"/>
          <p:cNvSpPr>
            <a:spLocks noGrp="1" noChangeArrowheads="1"/>
          </p:cNvSpPr>
          <p:nvPr>
            <p:ph type="ctrTitle" sz="quarter"/>
          </p:nvPr>
        </p:nvSpPr>
        <p:spPr>
          <a:xfrm>
            <a:off x="912284" y="1773242"/>
            <a:ext cx="10363200" cy="1470025"/>
          </a:xfrm>
        </p:spPr>
        <p:txBody>
          <a:bodyPr/>
          <a:lstStyle>
            <a:lvl1pPr algn="ctr">
              <a:defRPr sz="37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189" name="Rectangle 6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75884" y="3500440"/>
            <a:ext cx="8534400" cy="1249363"/>
          </a:xfrm>
        </p:spPr>
        <p:txBody>
          <a:bodyPr/>
          <a:lstStyle>
            <a:lvl1pPr marL="0" indent="0" algn="ctr">
              <a:buFontTx/>
              <a:buNone/>
              <a:defRPr sz="2400" i="1">
                <a:ea typeface="HY견고딕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9903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748" y="44452"/>
            <a:ext cx="11628184" cy="720725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1748" y="914400"/>
            <a:ext cx="11628184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47732" y="6408739"/>
            <a:ext cx="1092200" cy="333376"/>
          </a:xfrm>
          <a:ln/>
        </p:spPr>
        <p:txBody>
          <a:bodyPr/>
          <a:lstStyle>
            <a:lvl1pPr>
              <a:defRPr b="1">
                <a:solidFill>
                  <a:srgbClr val="002856"/>
                </a:solidFill>
              </a:defRPr>
            </a:lvl1pPr>
          </a:lstStyle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29700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ACFD3F-13DE-4A29-B4B3-C610BDC0E7ED}"/>
              </a:ext>
            </a:extLst>
          </p:cNvPr>
          <p:cNvSpPr/>
          <p:nvPr userDrawn="1"/>
        </p:nvSpPr>
        <p:spPr>
          <a:xfrm>
            <a:off x="0" y="1"/>
            <a:ext cx="12192000" cy="757239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03" dirty="0"/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7985" y="914400"/>
            <a:ext cx="1076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92151" y="44452"/>
            <a:ext cx="109728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>
            <a:off x="239186" y="6254753"/>
            <a:ext cx="11713633" cy="53975"/>
          </a:xfrm>
          <a:prstGeom prst="rect">
            <a:avLst/>
          </a:prstGeom>
          <a:solidFill>
            <a:srgbClr val="00285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3600">
              <a:ea typeface="+mn-ea"/>
              <a:cs typeface="Arial" charset="0"/>
            </a:endParaRPr>
          </a:p>
        </p:txBody>
      </p:sp>
      <p:sp>
        <p:nvSpPr>
          <p:cNvPr id="4155" name="Rectangle 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45799" y="6408739"/>
            <a:ext cx="819151" cy="33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1" i="1">
                <a:solidFill>
                  <a:srgbClr val="002856"/>
                </a:solidFill>
                <a:latin typeface="+mn-lt"/>
                <a:ea typeface="굴림" pitchFamily="50" charset="-127"/>
                <a:cs typeface="Arial" charset="0"/>
              </a:defRPr>
            </a:lvl1pPr>
          </a:lstStyle>
          <a:p>
            <a:pPr>
              <a:defRPr/>
            </a:pPr>
            <a:fld id="{CE5B8A15-A457-4AE9-89AE-2D4A97DA72C0}" type="slidenum">
              <a:rPr lang="en-US" altLang="ko-KR" smtClean="0"/>
              <a:pPr>
                <a:defRPr/>
              </a:pPr>
              <a:t>‹#›</a:t>
            </a:fld>
            <a:r>
              <a:rPr lang="en-US" altLang="ko-KR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216670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HY견고딕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HY견고딕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HY견고딕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HY견고딕" pitchFamily="18" charset="-127"/>
        </a:defRPr>
      </a:lvl5pPr>
      <a:lvl6pPr marL="457161" algn="ctr" rtl="0" eaLnBrk="1" fontAlgn="base" latinLnBrk="1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HY견고딕" pitchFamily="18" charset="-127"/>
        </a:defRPr>
      </a:lvl6pPr>
      <a:lvl7pPr marL="914320" algn="ctr" rtl="0" eaLnBrk="1" fontAlgn="base" latinLnBrk="1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HY견고딕" pitchFamily="18" charset="-127"/>
        </a:defRPr>
      </a:lvl7pPr>
      <a:lvl8pPr marL="1371480" algn="ctr" rtl="0" eaLnBrk="1" fontAlgn="base" latinLnBrk="1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HY견고딕" pitchFamily="18" charset="-127"/>
        </a:defRPr>
      </a:lvl8pPr>
      <a:lvl9pPr marL="1828640" algn="ctr" rtl="0" eaLnBrk="1" fontAlgn="base" latinLnBrk="1" hangingPunct="1">
        <a:spcBef>
          <a:spcPct val="0"/>
        </a:spcBef>
        <a:spcAft>
          <a:spcPct val="0"/>
        </a:spcAft>
        <a:defRPr kumimoji="1" sz="3600">
          <a:solidFill>
            <a:schemeClr val="bg1"/>
          </a:solidFill>
          <a:latin typeface="Arial" charset="0"/>
          <a:ea typeface="HY견고딕" pitchFamily="18" charset="-127"/>
        </a:defRPr>
      </a:lvl9pPr>
    </p:titleStyle>
    <p:bodyStyle>
      <a:lvl1pPr marL="342870" indent="-342870" algn="l" rtl="0" eaLnBrk="0" fontAlgn="base" latinLnBrk="1" hangingPunct="0">
        <a:spcBef>
          <a:spcPct val="20000"/>
        </a:spcBef>
        <a:spcAft>
          <a:spcPct val="0"/>
        </a:spcAft>
        <a:buFontTx/>
        <a:buBlip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</a:buBlip>
        <a:defRPr kumimoji="1" sz="3200">
          <a:solidFill>
            <a:schemeClr val="tx1"/>
          </a:solidFill>
          <a:latin typeface="나눔고딕" pitchFamily="2" charset="-127"/>
          <a:ea typeface="나눔고딕" pitchFamily="2" charset="-127"/>
          <a:cs typeface="+mn-cs"/>
        </a:defRPr>
      </a:lvl1pPr>
      <a:lvl2pPr marL="742885" indent="-285726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800">
          <a:solidFill>
            <a:schemeClr val="tx1"/>
          </a:solidFill>
          <a:latin typeface="나눔고딕" pitchFamily="2" charset="-127"/>
          <a:ea typeface="나눔고딕" pitchFamily="2" charset="-127"/>
        </a:defRPr>
      </a:lvl2pPr>
      <a:lvl3pPr marL="1142899" indent="-22858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나눔고딕" pitchFamily="2" charset="-127"/>
          <a:ea typeface="나눔고딕" pitchFamily="2" charset="-127"/>
        </a:defRPr>
      </a:lvl3pPr>
      <a:lvl4pPr marL="1600060" indent="-22858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000">
          <a:solidFill>
            <a:schemeClr val="tx1"/>
          </a:solidFill>
          <a:latin typeface="나눔고딕" pitchFamily="2" charset="-127"/>
          <a:ea typeface="나눔고딕" pitchFamily="2" charset="-127"/>
        </a:defRPr>
      </a:lvl4pPr>
      <a:lvl5pPr marL="2057221" indent="-22858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나눔고딕" pitchFamily="2" charset="-127"/>
          <a:ea typeface="나눔고딕" pitchFamily="2" charset="-127"/>
        </a:defRPr>
      </a:lvl5pPr>
      <a:lvl6pPr marL="2514380" indent="-22858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540" indent="-22858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700" indent="-22858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5860" indent="-22858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0" algn="l" defTabSz="9143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0" algn="l" defTabSz="9143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0" algn="l" defTabSz="9143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0" algn="l" defTabSz="9143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9" algn="l" defTabSz="9143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20" algn="l" defTabSz="9143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81" algn="l" defTabSz="9143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793" y="1966952"/>
            <a:ext cx="12191207" cy="1714500"/>
          </a:xfrm>
        </p:spPr>
        <p:txBody>
          <a:bodyPr/>
          <a:lstStyle/>
          <a:p>
            <a:pPr latinLnBrk="0">
              <a:lnSpc>
                <a:spcPct val="90000"/>
              </a:lnSpc>
            </a:pPr>
            <a:r>
              <a:rPr lang="en-US" altLang="ja-JP" sz="4000" dirty="0" err="1">
                <a:ea typeface="ＭＳ Ｐゴシック" pitchFamily="34" charset="-128"/>
                <a:cs typeface="Arial" charset="0"/>
              </a:rPr>
              <a:t>Ramulator</a:t>
            </a:r>
            <a:r>
              <a:rPr lang="en-US" altLang="ja-JP" sz="4000" dirty="0">
                <a:ea typeface="ＭＳ Ｐゴシック" pitchFamily="34" charset="-128"/>
                <a:cs typeface="Arial" charset="0"/>
              </a:rPr>
              <a:t> 2.0 Summary</a:t>
            </a:r>
          </a:p>
        </p:txBody>
      </p:sp>
    </p:spTree>
    <p:extLst>
      <p:ext uri="{BB962C8B-B14F-4D97-AF65-F5344CB8AC3E}">
        <p14:creationId xmlns:p14="http://schemas.microsoft.com/office/powerpoint/2010/main" val="3106550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0712-77C9-417F-4F41-FBE68BE0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C45C1-3DC2-E2BA-C419-3D8FD189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/frontend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C3D9DF-ED84-CE0B-3473-5565A86028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10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6641D-BEB3-11FF-9FA9-797FB81FBF49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>
                <a:solidFill>
                  <a:srgbClr val="000000"/>
                </a:solidFill>
                <a:ea typeface="나눔고딕" pitchFamily="2" charset="-127"/>
              </a:rPr>
              <a:t>frontend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FCB84-8B32-DAFB-68E4-D1D77CF38C71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59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C232F-05DD-1B56-D08D-15B22846A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07844-52AC-BE81-2D3E-B821AF1B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/frontend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A25368-C3DB-E4F5-1EED-007C360019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11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5C18C8-EC69-42EA-3C87-7D8E03C58575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>
                <a:solidFill>
                  <a:srgbClr val="000000"/>
                </a:solidFill>
                <a:ea typeface="나눔고딕" pitchFamily="2" charset="-127"/>
              </a:rPr>
              <a:t>frontend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7380D-06C8-774A-C20E-AEE24009F69D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18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02689-554B-C6D3-4185-594CD7683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C65C7-40D6-4BC4-C217-0C76CD2E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</a:t>
            </a:r>
            <a:r>
              <a:rPr lang="en-US" altLang="ko-KR" dirty="0" err="1"/>
              <a:t>memory_system</a:t>
            </a:r>
            <a:r>
              <a:rPr lang="en-US" altLang="ko-KR" dirty="0"/>
              <a:t>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345FB1-102A-2F7A-A5BC-F7620E7476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12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49A49-3420-3D95-83B4-84885D1E4615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 err="1">
                <a:solidFill>
                  <a:srgbClr val="000000"/>
                </a:solidFill>
                <a:ea typeface="나눔고딕" pitchFamily="2" charset="-127"/>
              </a:rPr>
              <a:t>memory_system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AD750-A8E1-1A69-DC22-ECE6B4560821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965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9B3B8-D4FE-53D4-CC19-5982FFA5A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F42F2-03CE-9F0B-31F5-A1E2F20AB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</a:t>
            </a:r>
            <a:r>
              <a:rPr lang="en-US" altLang="ko-KR" dirty="0" err="1"/>
              <a:t>memory_system</a:t>
            </a:r>
            <a:r>
              <a:rPr lang="en-US" altLang="ko-KR" dirty="0"/>
              <a:t>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83C166-B751-6F13-FBD1-F01FBAD71B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13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D93277-D17C-5FF4-0E2C-6B7ADF0D6CC2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 err="1">
                <a:solidFill>
                  <a:srgbClr val="000000"/>
                </a:solidFill>
                <a:ea typeface="나눔고딕" pitchFamily="2" charset="-127"/>
              </a:rPr>
              <a:t>memory_system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91F10-9BFA-1531-C2F4-37DC8511BDDE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411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E76A5-D280-C774-5117-48282CE57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38F5E-C5E5-AE9E-A116-0339D768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</a:t>
            </a:r>
            <a:r>
              <a:rPr lang="en-US" altLang="ko-KR" dirty="0" err="1"/>
              <a:t>addr_mapper</a:t>
            </a:r>
            <a:r>
              <a:rPr lang="en-US" altLang="ko-KR" dirty="0"/>
              <a:t>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91402F-11A0-38E6-F0EB-98BA67C9C9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14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DDDEC-EFE1-6A6D-BF2F-E0B39F51EFF5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marR="0" lvl="0" indent="-34287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1" lang="en-US" altLang="ko-KR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나눔고딕" pitchFamily="2" charset="-127"/>
                <a:cs typeface="+mn-cs"/>
              </a:rPr>
              <a:t>addr_mapper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766AF-82C6-2EED-EA84-45ED2E7CB57E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07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9F30-93C0-5EE8-96A1-00FA5EEB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DC474-0A92-1C8C-4B68-E0579EBE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</a:t>
            </a:r>
            <a:r>
              <a:rPr lang="en-US" altLang="ko-KR" dirty="0" err="1"/>
              <a:t>addr_mapper</a:t>
            </a:r>
            <a:r>
              <a:rPr lang="en-US" altLang="ko-KR" dirty="0"/>
              <a:t>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688D1F-BB6C-5D7C-D120-C507E70A92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15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6D283A-0877-79CB-AC4A-B1DF986193B6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marR="0" lvl="0" indent="-34287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1" lang="en-US" altLang="ko-KR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나눔고딕" pitchFamily="2" charset="-127"/>
                <a:cs typeface="+mn-cs"/>
              </a:rPr>
              <a:t>addr_mapper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4049A-9DD9-F8D4-EF64-57EED9FB9E8C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27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ED9A-04CB-1AD8-F776-D96F0C86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897D1-C4DA-3673-DA2D-61975D12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/translation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C664E-BB96-FB10-FC16-0B0B9E1713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16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6AB04-3690-3FC8-D384-360AE2FCFFFE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>
                <a:solidFill>
                  <a:srgbClr val="000000"/>
                </a:solidFill>
                <a:ea typeface="나눔고딕" pitchFamily="2" charset="-127"/>
              </a:rPr>
              <a:t>translation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B55FA-8B20-82C6-8402-40DEE3624CF0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252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B7218-EB50-190A-1C3C-E3A2A726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A8987-30FB-783F-5DE0-3758A2E3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/translation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FC14C2-81B0-84F0-15A7-46012C135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17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D057F-4DD1-4981-7EA9-B5B1818DAD6C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>
                <a:solidFill>
                  <a:srgbClr val="000000"/>
                </a:solidFill>
                <a:ea typeface="나눔고딕" pitchFamily="2" charset="-127"/>
              </a:rPr>
              <a:t>translation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1DBCD-85D9-24ED-D8D1-D2D2BD1F5756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95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8AFA2-57E8-1369-6BB2-AEE3401D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673E-DA25-7A5A-0E45-8DF206BC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/translation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C7CFD7-A5F0-C134-5021-DED5BBD157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18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04F32-90EF-9F25-8235-8C0E0C008487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>
                <a:solidFill>
                  <a:srgbClr val="000000"/>
                </a:solidFill>
                <a:ea typeface="나눔고딕" pitchFamily="2" charset="-127"/>
              </a:rPr>
              <a:t>translation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17DED-3FFA-AD77-B9EE-424D154220C6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55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F9E86-6234-79BE-4220-DA94B0A3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CBA79-E3F6-4968-D417-8D70FEBC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/dram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886AB3-254B-EBFF-253E-5E1C979211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19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9634F-0AA5-F8D1-A9FD-0FD24B9A5BBF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>
                <a:solidFill>
                  <a:srgbClr val="000000"/>
                </a:solidFill>
                <a:ea typeface="나눔고딕" pitchFamily="2" charset="-127"/>
              </a:rPr>
              <a:t>dram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9C520-DB58-80F3-AC5C-F3A8EB94D8EA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70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06721-158C-0295-E549-3F53C589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ADFS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D0A237-DF97-3450-A04F-42AE26FBF7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2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730C7-735F-42CB-BF69-4C4A38DDE671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marR="0" lvl="0" indent="-34287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1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나눔고딕" pitchFamily="2" charset="-127"/>
                <a:cs typeface="+mn-cs"/>
              </a:rPr>
              <a:t> DRAM Operations &amp;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C72B07-B7DF-43F5-B958-E94DF341AA1B}"/>
              </a:ext>
            </a:extLst>
          </p:cNvPr>
          <p:cNvSpPr txBox="1"/>
          <p:nvPr/>
        </p:nvSpPr>
        <p:spPr>
          <a:xfrm>
            <a:off x="7062721" y="1616737"/>
            <a:ext cx="37850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/>
              <a:t>Main DRAM states</a:t>
            </a:r>
          </a:p>
          <a:p>
            <a:pPr marL="914291" lvl="1" indent="-457200">
              <a:buFont typeface="Wingdings" panose="05000000000000000000" pitchFamily="2" charset="2"/>
              <a:buChar char="§"/>
            </a:pPr>
            <a:r>
              <a:rPr lang="en-US" altLang="ko-KR" sz="2800" b="1" dirty="0"/>
              <a:t>Activate</a:t>
            </a:r>
          </a:p>
          <a:p>
            <a:pPr marL="914291" lvl="1" indent="-457200">
              <a:buFont typeface="Wingdings" panose="05000000000000000000" pitchFamily="2" charset="2"/>
              <a:buChar char="§"/>
            </a:pPr>
            <a:r>
              <a:rPr lang="en-US" altLang="ko-KR" sz="2800" b="1" dirty="0"/>
              <a:t>Read</a:t>
            </a:r>
          </a:p>
          <a:p>
            <a:pPr marL="914291" lvl="1" indent="-457200">
              <a:buFont typeface="Wingdings" panose="05000000000000000000" pitchFamily="2" charset="2"/>
              <a:buChar char="§"/>
            </a:pPr>
            <a:r>
              <a:rPr lang="en-US" altLang="ko-KR" sz="2800" b="1" dirty="0" err="1"/>
              <a:t>Precharge</a:t>
            </a:r>
            <a:endParaRPr lang="ko-KR" altLang="en-US" sz="2800" b="1" dirty="0"/>
          </a:p>
        </p:txBody>
      </p:sp>
      <p:pic>
        <p:nvPicPr>
          <p:cNvPr id="6" name="그림 5" descr="텍스트, 스크린샷, 도표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6147CA-0A73-3FEB-317D-633A789B2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96" y="1697569"/>
            <a:ext cx="6045732" cy="2093162"/>
          </a:xfrm>
          <a:prstGeom prst="rect">
            <a:avLst/>
          </a:prstGeom>
        </p:spPr>
      </p:pic>
      <p:pic>
        <p:nvPicPr>
          <p:cNvPr id="8" name="그림 7" descr="텍스트, 폰트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E0F337-0846-BC4F-DECC-ED9908F78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96" y="3871563"/>
            <a:ext cx="9395967" cy="229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1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2FC18-0750-AF85-E4B6-1C5283BE9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797DC-A19B-B1F6-4D7F-CA1F721E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/dram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0FDC45-D2ED-4AEB-2ECB-052BE0A23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20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219E1E-493B-E1B7-2CDF-CE16CE09F029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>
                <a:solidFill>
                  <a:srgbClr val="000000"/>
                </a:solidFill>
                <a:ea typeface="나눔고딕" pitchFamily="2" charset="-127"/>
              </a:rPr>
              <a:t>dram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D419F-520D-5CFC-44BE-6BC6540ADCC5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7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ECF21-0152-B92B-1C7C-34C8D1A4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BDEDC-D69A-A67C-113A-1B4ED633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/dram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DBDB4-CAA1-2D14-B50E-0CEDA7C7DF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21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986DD-FC23-8E9E-6D14-4640002F2204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>
                <a:solidFill>
                  <a:srgbClr val="000000"/>
                </a:solidFill>
                <a:ea typeface="나눔고딕" pitchFamily="2" charset="-127"/>
              </a:rPr>
              <a:t>dram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624FB-749E-11E7-40C6-241B162A6806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54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FD192-E2BE-00D0-3160-E21B7C028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3FBCA-E87D-E114-1AAF-92BE59A8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</a:t>
            </a:r>
            <a:r>
              <a:rPr lang="en-US" altLang="ko-KR" dirty="0" err="1"/>
              <a:t>dram_controller</a:t>
            </a:r>
            <a:r>
              <a:rPr lang="en-US" altLang="ko-KR" dirty="0"/>
              <a:t>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2316-9B61-E29A-F96A-845119CEC6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22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A7FCC-644A-ED82-25A6-953A1DEDFDFB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 err="1">
                <a:solidFill>
                  <a:srgbClr val="000000"/>
                </a:solidFill>
                <a:ea typeface="나눔고딕" pitchFamily="2" charset="-127"/>
              </a:rPr>
              <a:t>dram_controller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92840-D706-8CE8-18E4-FC3B58D2E57F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156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50227-2487-080D-D27D-E7FBADFB2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412D8-2F57-F7F1-0899-9A04C120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</a:t>
            </a:r>
            <a:r>
              <a:rPr lang="en-US" altLang="ko-KR" dirty="0" err="1"/>
              <a:t>dram_controller</a:t>
            </a:r>
            <a:r>
              <a:rPr lang="en-US" altLang="ko-KR" dirty="0"/>
              <a:t>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AB819-DCEB-00AB-4188-CFE7DAF248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23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137BEA-BC7B-BB4F-0B18-21119B679DFC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 err="1">
                <a:solidFill>
                  <a:srgbClr val="000000"/>
                </a:solidFill>
                <a:ea typeface="나눔고딕" pitchFamily="2" charset="-127"/>
              </a:rPr>
              <a:t>dram_controller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C4CA-CFF5-4D63-4DC5-4BEA510538FE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009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959A6-A368-71DE-5A2D-0B0F4C85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379F5-4CE6-EFDE-48DC-B2137650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</a:t>
            </a:r>
            <a:r>
              <a:rPr lang="en-US" altLang="ko-KR" dirty="0" err="1"/>
              <a:t>dram_controller</a:t>
            </a:r>
            <a:r>
              <a:rPr lang="en-US" altLang="ko-KR" dirty="0"/>
              <a:t>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40B890-9416-CE75-614F-911764F8A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24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8A65B-1A56-EE69-18F1-8C0F6D31F62C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 err="1">
                <a:solidFill>
                  <a:srgbClr val="000000"/>
                </a:solidFill>
                <a:ea typeface="나눔고딕" pitchFamily="2" charset="-127"/>
              </a:rPr>
              <a:t>dram_controller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3692A-9075-D818-8C08-E609B59AC1FA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402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FC2A1-6E06-5270-6EED-0461545E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8BEBE-98A9-6AC7-0FB1-E26FB36C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</a:t>
            </a:r>
            <a:r>
              <a:rPr lang="en-US" altLang="ko-KR" dirty="0" err="1"/>
              <a:t>dram_controller</a:t>
            </a:r>
            <a:r>
              <a:rPr lang="en-US" altLang="ko-KR" dirty="0"/>
              <a:t>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C339A9-82B7-A315-C0E2-1272E7CCC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25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86F10-B35D-B2F6-2A94-C9B3AFF16ED5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 err="1">
                <a:solidFill>
                  <a:srgbClr val="000000"/>
                </a:solidFill>
                <a:ea typeface="나눔고딕" pitchFamily="2" charset="-127"/>
              </a:rPr>
              <a:t>dram_controller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78CFF-062C-10BE-166D-72EE1B431B92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32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DC94C-F51E-9643-50FC-145E5FC4F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A57E3-5F99-8DB1-DB5B-52314BF6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>
                <a:latin typeface="+mj-lt"/>
              </a:rPr>
              <a:t>src</a:t>
            </a:r>
            <a:r>
              <a:rPr lang="en-US" altLang="ko-KR" b="1" dirty="0">
                <a:latin typeface="+mj-lt"/>
              </a:rPr>
              <a:t> files </a:t>
            </a:r>
            <a:r>
              <a:rPr lang="en-US" altLang="ko-KR" b="1" dirty="0">
                <a:latin typeface="+mj-lt"/>
                <a:sym typeface="Wingdings" panose="05000000000000000000" pitchFamily="2" charset="2"/>
              </a:rPr>
              <a:t>&lt;=&gt;</a:t>
            </a:r>
            <a:r>
              <a:rPr lang="en-US" altLang="ko-KR" b="1" dirty="0">
                <a:latin typeface="+mj-lt"/>
              </a:rPr>
              <a:t> DRAM Operation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67D0E-E6F2-5ABA-D996-BD2077F1CC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3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2CC95A-499B-FFD0-9674-C850F540FB50}"/>
              </a:ext>
            </a:extLst>
          </p:cNvPr>
          <p:cNvSpPr txBox="1"/>
          <p:nvPr/>
        </p:nvSpPr>
        <p:spPr>
          <a:xfrm>
            <a:off x="521975" y="1031962"/>
            <a:ext cx="10804786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marR="0" lvl="0" indent="-34287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1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나눔고딕" pitchFamily="2" charset="-127"/>
                <a:cs typeface="+mn-cs"/>
              </a:rPr>
              <a:t>Simulation Configuration</a:t>
            </a:r>
          </a:p>
          <a:p>
            <a:pPr marL="342870" marR="0" lvl="0" indent="-34287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pic>
        <p:nvPicPr>
          <p:cNvPr id="5" name="그림 4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F40065-272B-B894-A9A0-6BE2436ED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75" y="2103055"/>
            <a:ext cx="10880982" cy="3731119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66F37D-DB13-23B3-EC3E-90CC1D078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2525" y="276634"/>
            <a:ext cx="1803119" cy="17101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960EFA-2ADE-7455-1293-9DF035F693ED}"/>
              </a:ext>
            </a:extLst>
          </p:cNvPr>
          <p:cNvSpPr/>
          <p:nvPr/>
        </p:nvSpPr>
        <p:spPr>
          <a:xfrm>
            <a:off x="1984664" y="2103055"/>
            <a:ext cx="1122218" cy="560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25CE46-A741-774C-2CBA-974C62364EA3}"/>
              </a:ext>
            </a:extLst>
          </p:cNvPr>
          <p:cNvSpPr/>
          <p:nvPr/>
        </p:nvSpPr>
        <p:spPr>
          <a:xfrm>
            <a:off x="10377055" y="1299903"/>
            <a:ext cx="1122218" cy="112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B06D9B-0728-99CF-9B35-0BBA236C8DE2}"/>
              </a:ext>
            </a:extLst>
          </p:cNvPr>
          <p:cNvSpPr/>
          <p:nvPr/>
        </p:nvSpPr>
        <p:spPr>
          <a:xfrm>
            <a:off x="3154680" y="2103055"/>
            <a:ext cx="1223010" cy="5606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DD38A0-4FE5-4FE7-C85E-A493C2206D10}"/>
              </a:ext>
            </a:extLst>
          </p:cNvPr>
          <p:cNvSpPr/>
          <p:nvPr/>
        </p:nvSpPr>
        <p:spPr>
          <a:xfrm>
            <a:off x="10377055" y="1453486"/>
            <a:ext cx="1122218" cy="1404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41D895-0622-31DA-3B5C-1FE976FD5973}"/>
              </a:ext>
            </a:extLst>
          </p:cNvPr>
          <p:cNvSpPr/>
          <p:nvPr/>
        </p:nvSpPr>
        <p:spPr>
          <a:xfrm>
            <a:off x="4425488" y="2103055"/>
            <a:ext cx="1223010" cy="5606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C2A9AE-014F-C04E-C350-E57D7AF09F94}"/>
              </a:ext>
            </a:extLst>
          </p:cNvPr>
          <p:cNvSpPr/>
          <p:nvPr/>
        </p:nvSpPr>
        <p:spPr>
          <a:xfrm>
            <a:off x="10377055" y="442855"/>
            <a:ext cx="1122218" cy="1468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A3C121-E526-EAFA-9F83-25C4146EA71F}"/>
              </a:ext>
            </a:extLst>
          </p:cNvPr>
          <p:cNvSpPr/>
          <p:nvPr/>
        </p:nvSpPr>
        <p:spPr>
          <a:xfrm>
            <a:off x="5800898" y="2103055"/>
            <a:ext cx="1293322" cy="5606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DFB435-1766-B589-0340-D786B62FA5A4}"/>
              </a:ext>
            </a:extLst>
          </p:cNvPr>
          <p:cNvSpPr/>
          <p:nvPr/>
        </p:nvSpPr>
        <p:spPr>
          <a:xfrm>
            <a:off x="10376703" y="944081"/>
            <a:ext cx="1122570" cy="17216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4485E0-B5D2-CF28-6757-134CA259680B}"/>
              </a:ext>
            </a:extLst>
          </p:cNvPr>
          <p:cNvSpPr/>
          <p:nvPr/>
        </p:nvSpPr>
        <p:spPr>
          <a:xfrm>
            <a:off x="7156205" y="2103055"/>
            <a:ext cx="1293322" cy="5606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032C12-9E62-BE29-2921-197EABC08645}"/>
              </a:ext>
            </a:extLst>
          </p:cNvPr>
          <p:cNvSpPr/>
          <p:nvPr/>
        </p:nvSpPr>
        <p:spPr>
          <a:xfrm>
            <a:off x="9486873" y="2120202"/>
            <a:ext cx="1122218" cy="54353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D7C392-3E47-91BC-B3FC-6C4FDD4FAACC}"/>
              </a:ext>
            </a:extLst>
          </p:cNvPr>
          <p:cNvSpPr/>
          <p:nvPr/>
        </p:nvSpPr>
        <p:spPr>
          <a:xfrm>
            <a:off x="10683240" y="2120202"/>
            <a:ext cx="643522" cy="5606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A3A915-DBA2-986D-8AC4-A2D206464BFB}"/>
              </a:ext>
            </a:extLst>
          </p:cNvPr>
          <p:cNvSpPr/>
          <p:nvPr/>
        </p:nvSpPr>
        <p:spPr>
          <a:xfrm>
            <a:off x="8511512" y="2105809"/>
            <a:ext cx="899166" cy="560680"/>
          </a:xfrm>
          <a:prstGeom prst="rect">
            <a:avLst/>
          </a:prstGeom>
          <a:noFill/>
          <a:ln>
            <a:solidFill>
              <a:srgbClr val="C549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28A7CE-F1F1-DDBB-2EBA-3E9C6F161D92}"/>
              </a:ext>
            </a:extLst>
          </p:cNvPr>
          <p:cNvSpPr/>
          <p:nvPr/>
        </p:nvSpPr>
        <p:spPr>
          <a:xfrm>
            <a:off x="10377055" y="780282"/>
            <a:ext cx="1122218" cy="146803"/>
          </a:xfrm>
          <a:prstGeom prst="rect">
            <a:avLst/>
          </a:prstGeom>
          <a:noFill/>
          <a:ln>
            <a:solidFill>
              <a:srgbClr val="C549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43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6D0E-C221-EA93-CE18-0737BE0E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F944E-AC86-1E51-8EA6-7FB36F38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function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EEB57-5965-7C83-1F47-273746927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4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C45AA-69E1-C7AD-6957-0B3865358A8D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marR="0" lvl="0" indent="-34287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1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나눔고딕" pitchFamily="2" charset="-127"/>
                <a:cs typeface="+mn-cs"/>
              </a:rPr>
              <a:t>main.cpp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54D41-FD68-2BD4-FC95-CB46149881DF}"/>
              </a:ext>
            </a:extLst>
          </p:cNvPr>
          <p:cNvSpPr txBox="1"/>
          <p:nvPr/>
        </p:nvSpPr>
        <p:spPr>
          <a:xfrm>
            <a:off x="4977497" y="1534160"/>
            <a:ext cx="6881795" cy="428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59" lvl="1" defTabSz="9144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240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나눔고딕" pitchFamily="2" charset="-127"/>
              </a:rPr>
              <a:t>main.cpp</a:t>
            </a:r>
          </a:p>
          <a:p>
            <a:pPr marL="971509" lvl="1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AutoNum type="arabicPeriod"/>
              <a:defRPr/>
            </a:pPr>
            <a:r>
              <a:rPr kumimoji="1" lang="en-US" altLang="ko-KR" sz="2400" b="1" kern="0" dirty="0">
                <a:solidFill>
                  <a:srgbClr val="FF0000"/>
                </a:solidFill>
                <a:latin typeface="Arial"/>
                <a:ea typeface="나눔고딕" pitchFamily="2" charset="-127"/>
              </a:rPr>
              <a:t>Argument </a:t>
            </a:r>
            <a:r>
              <a:rPr kumimoji="1" lang="ko-KR" altLang="en-US" sz="2400" b="1" kern="0" dirty="0">
                <a:solidFill>
                  <a:srgbClr val="FF0000"/>
                </a:solidFill>
                <a:latin typeface="Arial"/>
                <a:ea typeface="나눔고딕" pitchFamily="2" charset="-127"/>
              </a:rPr>
              <a:t>받는 부분</a:t>
            </a:r>
            <a:endParaRPr kumimoji="1" lang="en-US" altLang="ko-KR" sz="2400" b="1" kern="0" dirty="0">
              <a:solidFill>
                <a:srgbClr val="FF0000"/>
              </a:solidFill>
              <a:latin typeface="Arial"/>
              <a:ea typeface="나눔고딕" pitchFamily="2" charset="-127"/>
            </a:endParaRPr>
          </a:p>
          <a:p>
            <a:pPr marL="1428602" lvl="2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2400" b="1" kern="0" dirty="0">
                <a:solidFill>
                  <a:srgbClr val="000000"/>
                </a:solidFill>
                <a:latin typeface="Arial"/>
                <a:ea typeface="나눔고딕" pitchFamily="2" charset="-127"/>
              </a:rPr>
              <a:t>Options</a:t>
            </a:r>
          </a:p>
          <a:p>
            <a:pPr marL="1428602" lvl="2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ko-KR" dirty="0"/>
              <a:t>-c: </a:t>
            </a:r>
            <a:r>
              <a:rPr lang="en-US" altLang="ko-KR" dirty="0" err="1"/>
              <a:t>commandline</a:t>
            </a:r>
            <a:r>
              <a:rPr lang="en-US" altLang="ko-KR" dirty="0"/>
              <a:t> dump</a:t>
            </a:r>
          </a:p>
          <a:p>
            <a:pPr marL="1428602" lvl="2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ko-KR" dirty="0"/>
              <a:t>-f: YAML document</a:t>
            </a:r>
          </a:p>
          <a:p>
            <a:pPr marL="1428602" lvl="2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ko-KR" dirty="0"/>
              <a:t>-p: overriding parameters in a YAML document</a:t>
            </a:r>
            <a:endParaRPr kumimoji="1" lang="en-US" altLang="ko-KR" sz="2400" b="1" kern="0" dirty="0">
              <a:solidFill>
                <a:srgbClr val="000000"/>
              </a:solidFill>
              <a:latin typeface="Arial"/>
              <a:ea typeface="나눔고딕" pitchFamily="2" charset="-127"/>
            </a:endParaRPr>
          </a:p>
          <a:p>
            <a:pPr marL="971509" lvl="1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AutoNum type="arabicPeriod"/>
              <a:defRPr/>
            </a:pPr>
            <a:endParaRPr kumimoji="1" lang="en-US" altLang="ko-KR" sz="2400" b="1" kern="0" dirty="0">
              <a:solidFill>
                <a:srgbClr val="000000"/>
              </a:solidFill>
              <a:latin typeface="Arial"/>
              <a:ea typeface="나눔고딕" pitchFamily="2" charset="-127"/>
            </a:endParaRPr>
          </a:p>
          <a:p>
            <a:pPr marL="971509" lvl="1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kumimoji="1" lang="en-US" altLang="ko-KR" sz="2400" b="1" strike="noStrike" kern="0" cap="none" spc="0" normalizeH="0" baseline="0" noProof="0" dirty="0">
                <a:ln>
                  <a:noFill/>
                </a:ln>
                <a:solidFill>
                  <a:srgbClr val="0808E1"/>
                </a:solidFill>
                <a:effectLst/>
                <a:uLnTx/>
                <a:uFillTx/>
                <a:latin typeface="Arial"/>
                <a:ea typeface="나눔고딕" pitchFamily="2" charset="-127"/>
              </a:rPr>
              <a:t>Long </a:t>
            </a:r>
            <a:r>
              <a:rPr kumimoji="1" lang="en-US" altLang="ko-KR" sz="2400" b="1" kern="0" dirty="0">
                <a:solidFill>
                  <a:srgbClr val="0808E1"/>
                </a:solidFill>
                <a:latin typeface="Arial"/>
                <a:ea typeface="나눔고딕" pitchFamily="2" charset="-127"/>
              </a:rPr>
              <a:t>for loop</a:t>
            </a:r>
            <a:r>
              <a:rPr kumimoji="1" lang="ko-KR" altLang="en-US" sz="2400" b="1" kern="0" dirty="0">
                <a:solidFill>
                  <a:srgbClr val="0808E1"/>
                </a:solidFill>
                <a:latin typeface="Arial"/>
                <a:ea typeface="나눔고딕" pitchFamily="2" charset="-127"/>
              </a:rPr>
              <a:t>를 통한 </a:t>
            </a:r>
            <a:r>
              <a:rPr kumimoji="1" lang="en-US" altLang="ko-KR" sz="2400" b="1" kern="0" dirty="0">
                <a:solidFill>
                  <a:srgbClr val="0808E1"/>
                </a:solidFill>
                <a:latin typeface="Arial"/>
                <a:ea typeface="나눔고딕" pitchFamily="2" charset="-127"/>
              </a:rPr>
              <a:t>tick() </a:t>
            </a:r>
            <a:r>
              <a:rPr kumimoji="1" lang="ko-KR" altLang="en-US" sz="2400" b="1" kern="0" dirty="0">
                <a:solidFill>
                  <a:srgbClr val="0808E1"/>
                </a:solidFill>
                <a:latin typeface="Arial"/>
                <a:ea typeface="나눔고딕" pitchFamily="2" charset="-127"/>
              </a:rPr>
              <a:t>기반 </a:t>
            </a:r>
            <a:r>
              <a:rPr kumimoji="1" lang="en-US" altLang="ko-KR" sz="2400" b="1" kern="0" dirty="0">
                <a:solidFill>
                  <a:srgbClr val="0808E1"/>
                </a:solidFill>
                <a:latin typeface="Arial"/>
                <a:ea typeface="나눔고딕" pitchFamily="2" charset="-127"/>
              </a:rPr>
              <a:t>simul</a:t>
            </a:r>
          </a:p>
          <a:p>
            <a:pPr marL="1428602" lvl="2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ko-KR" dirty="0"/>
              <a:t>frontend(core)</a:t>
            </a:r>
            <a:r>
              <a:rPr lang="ko-KR" altLang="en-US" dirty="0"/>
              <a:t>가 발행한 예상 </a:t>
            </a:r>
            <a:r>
              <a:rPr lang="en-US" altLang="ko-KR" dirty="0"/>
              <a:t>instructions</a:t>
            </a:r>
            <a:r>
              <a:rPr lang="ko-KR" altLang="en-US" dirty="0"/>
              <a:t>들을 </a:t>
            </a:r>
            <a:br>
              <a:rPr lang="en-US" altLang="ko-KR" dirty="0"/>
            </a:br>
            <a:r>
              <a:rPr lang="ko-KR" altLang="en-US" dirty="0"/>
              <a:t>모두 처리시 </a:t>
            </a:r>
            <a:r>
              <a:rPr lang="en-US" altLang="ko-KR" dirty="0" err="1"/>
              <a:t>is_finished</a:t>
            </a:r>
            <a:r>
              <a:rPr lang="en-US" altLang="ko-KR" dirty="0"/>
              <a:t>()</a:t>
            </a:r>
            <a:r>
              <a:rPr lang="ko-KR" altLang="en-US" dirty="0"/>
              <a:t>가 </a:t>
            </a:r>
            <a:r>
              <a:rPr lang="en-US" altLang="ko-KR" dirty="0"/>
              <a:t>true</a:t>
            </a:r>
            <a:r>
              <a:rPr lang="ko-KR" altLang="en-US" dirty="0"/>
              <a:t>가 됨</a:t>
            </a:r>
            <a:endParaRPr lang="en-US" altLang="ko-KR" dirty="0"/>
          </a:p>
          <a:p>
            <a:pPr marL="971509" lvl="1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AutoNum type="arabicPeriod"/>
              <a:defRPr/>
            </a:pPr>
            <a:endParaRPr kumimoji="1" lang="en-US" altLang="ko-KR" sz="2400" b="1" strike="noStrike" kern="0" cap="none" spc="0" normalizeH="0" baseline="0" noProof="0" dirty="0">
              <a:ln>
                <a:noFill/>
              </a:ln>
              <a:solidFill>
                <a:srgbClr val="0808E1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  <p:pic>
        <p:nvPicPr>
          <p:cNvPr id="7" name="그림 6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604298-4A18-33F0-AE34-962FF289E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48" y="1616737"/>
            <a:ext cx="4692286" cy="44889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C9BDAA-9728-A59C-65AC-3F7831818850}"/>
              </a:ext>
            </a:extLst>
          </p:cNvPr>
          <p:cNvSpPr/>
          <p:nvPr/>
        </p:nvSpPr>
        <p:spPr>
          <a:xfrm>
            <a:off x="311748" y="1699314"/>
            <a:ext cx="4692286" cy="102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02F576-BE21-FEFE-3993-5844BE7FEF2A}"/>
              </a:ext>
            </a:extLst>
          </p:cNvPr>
          <p:cNvSpPr/>
          <p:nvPr/>
        </p:nvSpPr>
        <p:spPr>
          <a:xfrm>
            <a:off x="311748" y="2868320"/>
            <a:ext cx="4692286" cy="3192120"/>
          </a:xfrm>
          <a:prstGeom prst="rect">
            <a:avLst/>
          </a:prstGeom>
          <a:noFill/>
          <a:ln>
            <a:solidFill>
              <a:srgbClr val="0808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5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A2772-3CEB-DBDF-C58B-B78ED3599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BBEA6-480C-AFFD-BD3F-3CB034FA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yaml</a:t>
            </a:r>
            <a:r>
              <a:rPr lang="en-US" altLang="ko-KR" dirty="0"/>
              <a:t> file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54D64-FC4F-ED1B-8E0A-3963C274B1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5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303FC-947F-CC2B-F12D-4C9ACF1DCCFA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 err="1">
                <a:solidFill>
                  <a:srgbClr val="000000"/>
                </a:solidFill>
                <a:ea typeface="나눔고딕" pitchFamily="2" charset="-127"/>
              </a:rPr>
              <a:t>example_config.yaml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22380-8A93-8486-5596-B2DC7D9A6920}"/>
              </a:ext>
            </a:extLst>
          </p:cNvPr>
          <p:cNvSpPr txBox="1"/>
          <p:nvPr/>
        </p:nvSpPr>
        <p:spPr>
          <a:xfrm>
            <a:off x="4977497" y="1534160"/>
            <a:ext cx="6881795" cy="411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59" lvl="1" defTabSz="9144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240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나눔고딕" pitchFamily="2" charset="-127"/>
              </a:rPr>
              <a:t>main.cpp</a:t>
            </a:r>
          </a:p>
          <a:p>
            <a:pPr marL="971509" lvl="1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AutoNum type="arabicPeriod"/>
              <a:defRPr/>
            </a:pPr>
            <a:r>
              <a:rPr kumimoji="1" lang="en-US" altLang="ko-KR" sz="2400" b="1" kern="0" dirty="0">
                <a:solidFill>
                  <a:srgbClr val="000000"/>
                </a:solidFill>
                <a:latin typeface="Arial"/>
                <a:ea typeface="나눔고딕" pitchFamily="2" charset="-127"/>
              </a:rPr>
              <a:t>Argument </a:t>
            </a:r>
            <a:r>
              <a:rPr kumimoji="1" lang="ko-KR" altLang="en-US" sz="2400" b="1" kern="0" dirty="0">
                <a:solidFill>
                  <a:srgbClr val="000000"/>
                </a:solidFill>
                <a:latin typeface="Arial"/>
                <a:ea typeface="나눔고딕" pitchFamily="2" charset="-127"/>
              </a:rPr>
              <a:t>받는 부분</a:t>
            </a:r>
            <a:endParaRPr kumimoji="1" lang="en-US" altLang="ko-KR" sz="2400" b="1" kern="0" dirty="0">
              <a:solidFill>
                <a:srgbClr val="000000"/>
              </a:solidFill>
              <a:latin typeface="Arial"/>
              <a:ea typeface="나눔고딕" pitchFamily="2" charset="-127"/>
            </a:endParaRPr>
          </a:p>
          <a:p>
            <a:pPr marL="1428602" lvl="2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2400" b="1" kern="0" dirty="0">
                <a:solidFill>
                  <a:srgbClr val="000000"/>
                </a:solidFill>
                <a:latin typeface="Arial"/>
                <a:ea typeface="나눔고딕" pitchFamily="2" charset="-127"/>
              </a:rPr>
              <a:t>Options</a:t>
            </a:r>
          </a:p>
          <a:p>
            <a:pPr marL="1428602" lvl="2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ko-KR" dirty="0"/>
              <a:t>-c: </a:t>
            </a:r>
            <a:r>
              <a:rPr lang="en-US" altLang="ko-KR" dirty="0" err="1"/>
              <a:t>commandline</a:t>
            </a:r>
            <a:r>
              <a:rPr lang="en-US" altLang="ko-KR" dirty="0"/>
              <a:t> dump</a:t>
            </a:r>
          </a:p>
          <a:p>
            <a:pPr marL="1428602" lvl="2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ko-KR" dirty="0"/>
              <a:t>-f: YAML document</a:t>
            </a:r>
          </a:p>
          <a:p>
            <a:pPr marL="1428602" lvl="2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ko-KR" dirty="0"/>
              <a:t>-p: overriding parameters in a YAML document</a:t>
            </a:r>
          </a:p>
          <a:p>
            <a:pPr marL="1428602" lvl="2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AutoNum type="arabicPeriod"/>
              <a:defRPr/>
            </a:pPr>
            <a:endParaRPr kumimoji="1" lang="en-US" altLang="ko-KR" sz="2400" b="1" kern="0" dirty="0">
              <a:solidFill>
                <a:srgbClr val="000000"/>
              </a:solidFill>
              <a:latin typeface="Arial"/>
              <a:ea typeface="나눔고딕" pitchFamily="2" charset="-127"/>
            </a:endParaRPr>
          </a:p>
          <a:p>
            <a:pPr marL="971509" lvl="1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AutoNum type="arabicPeriod"/>
              <a:defRPr/>
            </a:pPr>
            <a:endParaRPr kumimoji="1" lang="en-US" altLang="ko-KR" sz="2400" b="1" kern="0" dirty="0">
              <a:solidFill>
                <a:srgbClr val="000000"/>
              </a:solidFill>
              <a:latin typeface="Arial"/>
              <a:ea typeface="나눔고딕" pitchFamily="2" charset="-127"/>
            </a:endParaRPr>
          </a:p>
          <a:p>
            <a:pPr marL="971509" lvl="1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AutoNum type="arabicPeriod"/>
              <a:defRPr/>
            </a:pPr>
            <a:endParaRPr kumimoji="1" lang="en-US" altLang="ko-KR" sz="2400" b="1" kern="0" dirty="0">
              <a:solidFill>
                <a:srgbClr val="000000"/>
              </a:solidFill>
              <a:latin typeface="Arial"/>
              <a:ea typeface="나눔고딕" pitchFamily="2" charset="-127"/>
            </a:endParaRPr>
          </a:p>
          <a:p>
            <a:pPr marL="971509" lvl="1" indent="-514350" defTabSz="914400" eaLnBrk="0" fontAlgn="base" hangingPunct="0">
              <a:spcBef>
                <a:spcPct val="20000"/>
              </a:spcBef>
              <a:spcAft>
                <a:spcPct val="0"/>
              </a:spcAft>
              <a:buAutoNum type="arabicPeriod"/>
              <a:defRPr/>
            </a:pPr>
            <a:r>
              <a:rPr kumimoji="1" lang="en-US" altLang="ko-KR" sz="240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나눔고딕" pitchFamily="2" charset="-127"/>
              </a:rPr>
              <a:t>Long </a:t>
            </a:r>
            <a:r>
              <a:rPr kumimoji="1" lang="en-US" altLang="ko-KR" sz="2400" b="1" kern="0" dirty="0">
                <a:solidFill>
                  <a:srgbClr val="000000"/>
                </a:solidFill>
                <a:latin typeface="Arial"/>
                <a:ea typeface="나눔고딕" pitchFamily="2" charset="-127"/>
              </a:rPr>
              <a:t>for loop</a:t>
            </a:r>
            <a:r>
              <a:rPr kumimoji="1" lang="ko-KR" altLang="en-US" sz="2400" b="1" kern="0" dirty="0">
                <a:solidFill>
                  <a:srgbClr val="000000"/>
                </a:solidFill>
                <a:latin typeface="Arial"/>
                <a:ea typeface="나눔고딕" pitchFamily="2" charset="-127"/>
              </a:rPr>
              <a:t>를 통한 </a:t>
            </a:r>
            <a:r>
              <a:rPr kumimoji="1" lang="en-US" altLang="ko-KR" sz="2400" b="1" kern="0" dirty="0">
                <a:solidFill>
                  <a:srgbClr val="000000"/>
                </a:solidFill>
                <a:latin typeface="Arial"/>
                <a:ea typeface="나눔고딕" pitchFamily="2" charset="-127"/>
              </a:rPr>
              <a:t>tick() </a:t>
            </a:r>
            <a:r>
              <a:rPr kumimoji="1" lang="ko-KR" altLang="en-US" sz="2400" b="1" kern="0" dirty="0">
                <a:solidFill>
                  <a:srgbClr val="000000"/>
                </a:solidFill>
                <a:latin typeface="Arial"/>
                <a:ea typeface="나눔고딕" pitchFamily="2" charset="-127"/>
              </a:rPr>
              <a:t>기반 </a:t>
            </a:r>
            <a:r>
              <a:rPr kumimoji="1" lang="en-US" altLang="ko-KR" sz="2400" b="1" kern="0" dirty="0">
                <a:solidFill>
                  <a:srgbClr val="000000"/>
                </a:solidFill>
                <a:latin typeface="Arial"/>
                <a:ea typeface="나눔고딕" pitchFamily="2" charset="-127"/>
              </a:rPr>
              <a:t>simul</a:t>
            </a:r>
            <a:endParaRPr kumimoji="1" lang="en-US" altLang="ko-KR" sz="2400" b="1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60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C887B-8636-3916-4914-B8F800DAE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CB50C-CC19-909B-5D84-6C3810AF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/base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95B0A2-FD06-0706-12E7-B982C1B3E4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6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278E5F-2C7C-1B47-0AAA-6379DBD0A9C3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marR="0" lvl="0" indent="-34287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1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나눔고딕" pitchFamily="2" charset="-127"/>
                <a:cs typeface="+mn-cs"/>
              </a:rPr>
              <a:t>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5035A-9CEE-30A8-CAC8-6AA0D3DFC344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31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70DD7-7866-06C4-8106-9079DE7C2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378C9-18B8-E603-2AF9-27B07DC3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/base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C9F1E1-C36F-A27B-176E-F0F72D8D4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7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CAA76E-47EA-F1AF-CA41-BA2CCE9ACE34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>
                <a:solidFill>
                  <a:srgbClr val="000000"/>
                </a:solidFill>
                <a:ea typeface="나눔고딕" pitchFamily="2" charset="-127"/>
              </a:rPr>
              <a:t>base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FA27F-8112-B355-A214-46D7972A0374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42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17F5-1923-AB62-E130-282080E6A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B86B3-4E76-F9E2-9EF4-46D77ECC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/base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379B74-C865-49FC-B5F8-31FDEE914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8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29053-1DE0-B5A9-0CE7-039EA311211A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>
                <a:solidFill>
                  <a:srgbClr val="000000"/>
                </a:solidFill>
                <a:ea typeface="나눔고딕" pitchFamily="2" charset="-127"/>
              </a:rPr>
              <a:t>base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194F0-CCD1-4EDB-5F9B-BFE7CCBBF58E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48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EC75-4703-AC78-1A4D-2CD56323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F7E3E-E68B-CF42-A938-1B96CAED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/frontend folder</a:t>
            </a:r>
            <a:endParaRPr lang="en-US" altLang="ko-KR" b="1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ED1D8E-25C6-26E3-E855-0A644C0120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7BF3C-4848-408B-9FFB-4DAE8D5C6A1D}" type="slidenum">
              <a:rPr lang="en-US" altLang="ko-KR" smtClean="0"/>
              <a:pPr>
                <a:defRPr/>
              </a:pPr>
              <a:t>9</a:t>
            </a:fld>
            <a:r>
              <a:rPr lang="en-US" altLang="ko-KR"/>
              <a:t>/10</a:t>
            </a:r>
          </a:p>
          <a:p>
            <a:pPr>
              <a:defRPr/>
            </a:pP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88F76A-B0C9-F7C0-E85B-2B90314198FF}"/>
              </a:ext>
            </a:extLst>
          </p:cNvPr>
          <p:cNvSpPr txBox="1"/>
          <p:nvPr/>
        </p:nvSpPr>
        <p:spPr>
          <a:xfrm>
            <a:off x="521975" y="1031962"/>
            <a:ext cx="1080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0" lvl="0" indent="-342870" defTabSz="9144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kumimoji="1" lang="en-US" altLang="ko-KR" sz="3200" b="1" kern="0" dirty="0">
                <a:solidFill>
                  <a:srgbClr val="000000"/>
                </a:solidFill>
                <a:ea typeface="나눔고딕" pitchFamily="2" charset="-127"/>
              </a:rPr>
              <a:t>frontend</a:t>
            </a:r>
            <a:endParaRPr kumimoji="1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072F2-E1A3-BF16-19AD-0085A5E254F3}"/>
              </a:ext>
            </a:extLst>
          </p:cNvPr>
          <p:cNvSpPr txBox="1"/>
          <p:nvPr/>
        </p:nvSpPr>
        <p:spPr>
          <a:xfrm>
            <a:off x="521974" y="4638121"/>
            <a:ext cx="1004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885" marR="0" lvl="1" indent="-285726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1" kern="0" dirty="0" err="1">
                <a:solidFill>
                  <a:srgbClr val="000000"/>
                </a:solidFill>
                <a:latin typeface="Arial"/>
                <a:ea typeface="나눔고딕" pitchFamily="2" charset="-127"/>
              </a:rPr>
              <a:t>abcd</a:t>
            </a:r>
            <a:endParaRPr kumimoji="1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99709"/>
      </p:ext>
    </p:extLst>
  </p:cSld>
  <p:clrMapOvr>
    <a:masterClrMapping/>
  </p:clrMapOvr>
</p:sld>
</file>

<file path=ppt/theme/theme1.xml><?xml version="1.0" encoding="utf-8"?>
<a:theme xmlns:a="http://schemas.openxmlformats.org/drawingml/2006/main" name="Final_version">
  <a:themeElements>
    <a:clrScheme name="PPT_template_2006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template_2006">
      <a:majorFont>
        <a:latin typeface="Arial"/>
        <a:ea typeface="HY견고딕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template_20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2006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2006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2006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2006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2006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2006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2006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2006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2006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2006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2006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15671</TotalTime>
  <Words>475</Words>
  <Application>Microsoft Office PowerPoint</Application>
  <PresentationFormat>와이드스크린</PresentationFormat>
  <Paragraphs>150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Verdana</vt:lpstr>
      <vt:lpstr>ＭＳ Ｐゴシック</vt:lpstr>
      <vt:lpstr>Arial</vt:lpstr>
      <vt:lpstr>HY견고딕</vt:lpstr>
      <vt:lpstr>Wingdings</vt:lpstr>
      <vt:lpstr>맑은 고딕</vt:lpstr>
      <vt:lpstr>나눔고딕</vt:lpstr>
      <vt:lpstr>Final_version</vt:lpstr>
      <vt:lpstr>Ramulator 2.0 Summary</vt:lpstr>
      <vt:lpstr>ADFS</vt:lpstr>
      <vt:lpstr>src files &lt;=&gt; DRAM Operation</vt:lpstr>
      <vt:lpstr>main function</vt:lpstr>
      <vt:lpstr>yaml file</vt:lpstr>
      <vt:lpstr>src/base folder</vt:lpstr>
      <vt:lpstr>src/base folder</vt:lpstr>
      <vt:lpstr>src/base folder</vt:lpstr>
      <vt:lpstr>src/frontend folder</vt:lpstr>
      <vt:lpstr>src/frontend folder</vt:lpstr>
      <vt:lpstr>src/frontend folder</vt:lpstr>
      <vt:lpstr>src/memory_system folder</vt:lpstr>
      <vt:lpstr>src/memory_system folder</vt:lpstr>
      <vt:lpstr>src/addr_mapper folder</vt:lpstr>
      <vt:lpstr>src/addr_mapper folder</vt:lpstr>
      <vt:lpstr>src/translation folder</vt:lpstr>
      <vt:lpstr>src/translation folder</vt:lpstr>
      <vt:lpstr>src/translation folder</vt:lpstr>
      <vt:lpstr>src/dram folder</vt:lpstr>
      <vt:lpstr>src/dram folder</vt:lpstr>
      <vt:lpstr>src/dram folder</vt:lpstr>
      <vt:lpstr>src/dram_controller folder</vt:lpstr>
      <vt:lpstr>src/dram_controller folder</vt:lpstr>
      <vt:lpstr>src/dram_controller folder</vt:lpstr>
      <vt:lpstr>src/dram_controller folder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김민성</cp:lastModifiedBy>
  <cp:revision>1177</cp:revision>
  <cp:lastPrinted>2024-01-29T04:35:31Z</cp:lastPrinted>
  <dcterms:created xsi:type="dcterms:W3CDTF">2017-02-16T07:20:56Z</dcterms:created>
  <dcterms:modified xsi:type="dcterms:W3CDTF">2026-01-06T02:50:38Z</dcterms:modified>
</cp:coreProperties>
</file>